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645275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CFC2-5969-49F7-BFF8-3026D3280F58}" type="datetimeFigureOut">
              <a:rPr lang="en-AU" smtClean="0"/>
              <a:t>11/06/2014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3F65B-2172-4C95-9F81-83C6476D90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944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6316D2-FB09-B74D-9C2E-2E8C81637B30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4888CFC-4C5B-9140-8462-63EFBF259EC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106" y="1140699"/>
            <a:ext cx="6498158" cy="1724867"/>
          </a:xfrm>
        </p:spPr>
        <p:txBody>
          <a:bodyPr/>
          <a:lstStyle/>
          <a:p>
            <a:r>
              <a:rPr lang="en-US" dirty="0" smtClean="0"/>
              <a:t>6.3 The Rise of Greek city-states</a:t>
            </a:r>
            <a:endParaRPr lang="en-US" dirty="0"/>
          </a:p>
        </p:txBody>
      </p:sp>
      <p:pic>
        <p:nvPicPr>
          <p:cNvPr id="4" name="Picture 3" descr="greece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37" y="2865567"/>
            <a:ext cx="5106468" cy="365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for farming</a:t>
            </a:r>
          </a:p>
          <a:p>
            <a:pPr lvl="1"/>
            <a:r>
              <a:rPr lang="en-US" dirty="0" smtClean="0"/>
              <a:t>1/5 with good soils</a:t>
            </a:r>
          </a:p>
          <a:p>
            <a:pPr lvl="1"/>
            <a:r>
              <a:rPr lang="en-US" dirty="0" smtClean="0"/>
              <a:t>Spread to settlements in other countries</a:t>
            </a:r>
          </a:p>
        </p:txBody>
      </p:sp>
      <p:pic>
        <p:nvPicPr>
          <p:cNvPr id="5" name="Picture 4" descr="598398836_1363618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48" y="3206338"/>
            <a:ext cx="5268145" cy="27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farms</a:t>
            </a:r>
          </a:p>
          <a:p>
            <a:pPr lvl="1"/>
            <a:r>
              <a:rPr lang="en-US" dirty="0" smtClean="0"/>
              <a:t>Enough to grow to support your family</a:t>
            </a:r>
          </a:p>
          <a:p>
            <a:pPr lvl="1"/>
            <a:r>
              <a:rPr lang="en-US" dirty="0" smtClean="0"/>
              <a:t>Limited trade with other city-states</a:t>
            </a:r>
          </a:p>
          <a:p>
            <a:pPr lvl="1"/>
            <a:r>
              <a:rPr lang="en-US" dirty="0" smtClean="0"/>
              <a:t>Grow everything needed</a:t>
            </a:r>
          </a:p>
          <a:p>
            <a:endParaRPr lang="en-US" dirty="0" smtClean="0"/>
          </a:p>
        </p:txBody>
      </p:sp>
      <p:pic>
        <p:nvPicPr>
          <p:cNvPr id="5" name="Picture 4" descr="20120217-farm trillage with ox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33" y="3301554"/>
            <a:ext cx="4563536" cy="264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crops</a:t>
            </a:r>
          </a:p>
          <a:p>
            <a:pPr lvl="1"/>
            <a:r>
              <a:rPr lang="en-US" dirty="0" smtClean="0"/>
              <a:t>Olives (eaten and olive oil – cooking and lamps)</a:t>
            </a:r>
          </a:p>
          <a:p>
            <a:pPr lvl="1"/>
            <a:r>
              <a:rPr lang="en-US" dirty="0" smtClean="0"/>
              <a:t>Grapes (eaten and wine)</a:t>
            </a:r>
          </a:p>
          <a:p>
            <a:pPr lvl="1"/>
            <a:r>
              <a:rPr lang="en-US" dirty="0" smtClean="0"/>
              <a:t>Barley (grain for food – cereal and bread)</a:t>
            </a:r>
          </a:p>
          <a:p>
            <a:endParaRPr lang="en-US" dirty="0"/>
          </a:p>
        </p:txBody>
      </p:sp>
      <p:pic>
        <p:nvPicPr>
          <p:cNvPr id="4" name="Picture 3" descr="grap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21" y="3841409"/>
            <a:ext cx="2325614" cy="2580642"/>
          </a:xfrm>
          <a:prstGeom prst="rect">
            <a:avLst/>
          </a:prstGeom>
        </p:spPr>
      </p:pic>
      <p:pic>
        <p:nvPicPr>
          <p:cNvPr id="5" name="Picture 4" descr="oliv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208" y="3465159"/>
            <a:ext cx="3028142" cy="29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617121" cy="4343400"/>
          </a:xfrm>
        </p:spPr>
        <p:txBody>
          <a:bodyPr/>
          <a:lstStyle/>
          <a:p>
            <a:r>
              <a:rPr lang="en-US" dirty="0" smtClean="0"/>
              <a:t>Sheep and goats </a:t>
            </a:r>
          </a:p>
          <a:p>
            <a:pPr lvl="1"/>
            <a:r>
              <a:rPr lang="en-US" dirty="0" smtClean="0"/>
              <a:t>Dairy</a:t>
            </a:r>
          </a:p>
          <a:p>
            <a:pPr lvl="1"/>
            <a:r>
              <a:rPr lang="en-US" dirty="0" smtClean="0"/>
              <a:t>Meat</a:t>
            </a:r>
          </a:p>
          <a:p>
            <a:pPr lvl="1"/>
            <a:r>
              <a:rPr lang="en-US" dirty="0" smtClean="0"/>
              <a:t>Wool and skin for clothing</a:t>
            </a:r>
          </a:p>
          <a:p>
            <a:endParaRPr lang="en-US" dirty="0"/>
          </a:p>
        </p:txBody>
      </p:sp>
      <p:pic>
        <p:nvPicPr>
          <p:cNvPr id="4" name="Picture 3" descr="go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506" y="2745942"/>
            <a:ext cx="5155915" cy="386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Fishing industry </a:t>
            </a:r>
          </a:p>
          <a:p>
            <a:pPr lvl="1"/>
            <a:r>
              <a:rPr lang="en-US" dirty="0" smtClean="0"/>
              <a:t>Lots of coastline</a:t>
            </a:r>
          </a:p>
          <a:p>
            <a:pPr lvl="1"/>
            <a:r>
              <a:rPr lang="en-US" dirty="0" smtClean="0"/>
              <a:t>Good at using boats</a:t>
            </a:r>
          </a:p>
          <a:p>
            <a:pPr lvl="1"/>
            <a:r>
              <a:rPr lang="en-US" dirty="0" smtClean="0"/>
              <a:t>Fisherman trade with other locals </a:t>
            </a:r>
            <a:endParaRPr lang="en-US" dirty="0"/>
          </a:p>
        </p:txBody>
      </p:sp>
      <p:pic>
        <p:nvPicPr>
          <p:cNvPr id="5" name="Picture 4" descr="finsh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676" y="3303850"/>
            <a:ext cx="4046875" cy="3040937"/>
          </a:xfrm>
          <a:prstGeom prst="rect">
            <a:avLst/>
          </a:prstGeom>
        </p:spPr>
      </p:pic>
      <p:pic>
        <p:nvPicPr>
          <p:cNvPr id="6" name="Picture 5" descr="fi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4" y="3404537"/>
            <a:ext cx="3231044" cy="29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432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b="1" i="1" dirty="0" smtClean="0"/>
              <a:t>Citadel</a:t>
            </a:r>
            <a:r>
              <a:rPr lang="en-US" dirty="0" smtClean="0"/>
              <a:t> – a fortress</a:t>
            </a:r>
          </a:p>
          <a:p>
            <a:r>
              <a:rPr lang="en-US" dirty="0" smtClean="0"/>
              <a:t>3. </a:t>
            </a:r>
            <a:r>
              <a:rPr lang="en-US" b="1" i="1" dirty="0" smtClean="0"/>
              <a:t>Dorians</a:t>
            </a:r>
            <a:r>
              <a:rPr lang="en-US" dirty="0" smtClean="0"/>
              <a:t> – tribes from the north of Greece who moved into the south during the Dark Age</a:t>
            </a:r>
          </a:p>
          <a:p>
            <a:r>
              <a:rPr lang="en-US" dirty="0" smtClean="0"/>
              <a:t>4. </a:t>
            </a:r>
            <a:r>
              <a:rPr lang="en-US" b="1" i="1" dirty="0" smtClean="0"/>
              <a:t>Iron Age </a:t>
            </a:r>
            <a:r>
              <a:rPr lang="en-US" dirty="0" smtClean="0"/>
              <a:t>– period in which people learned to use iron to make tools and weapons</a:t>
            </a:r>
          </a:p>
          <a:p>
            <a:r>
              <a:rPr lang="en-US" dirty="0" smtClean="0"/>
              <a:t>5. </a:t>
            </a:r>
            <a:r>
              <a:rPr lang="en-US" b="1" i="1" dirty="0" smtClean="0"/>
              <a:t>Pan-Hellenic </a:t>
            </a:r>
            <a:r>
              <a:rPr lang="en-US" dirty="0" smtClean="0"/>
              <a:t>– for all Greeks</a:t>
            </a:r>
          </a:p>
          <a:p>
            <a:r>
              <a:rPr lang="en-US" dirty="0" smtClean="0"/>
              <a:t>6. </a:t>
            </a:r>
            <a:r>
              <a:rPr lang="en-US" b="1" i="1" dirty="0" smtClean="0"/>
              <a:t>Polis</a:t>
            </a:r>
            <a:r>
              <a:rPr lang="en-US" dirty="0" smtClean="0"/>
              <a:t> (plural </a:t>
            </a:r>
            <a:r>
              <a:rPr lang="en-US" b="1" i="1" dirty="0" smtClean="0"/>
              <a:t>poleis</a:t>
            </a:r>
            <a:r>
              <a:rPr lang="en-US" dirty="0" smtClean="0"/>
              <a:t>) – ancient Greek city-state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Workbook 6.2</a:t>
            </a:r>
          </a:p>
          <a:p>
            <a:pPr lvl="1"/>
            <a:r>
              <a:rPr lang="en-US" dirty="0" smtClean="0"/>
              <a:t>Page </a:t>
            </a:r>
            <a:endParaRPr lang="en-US" dirty="0"/>
          </a:p>
        </p:txBody>
      </p:sp>
      <p:pic>
        <p:nvPicPr>
          <p:cNvPr id="4" name="Picture 3" descr="greece map in col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08" y="1973286"/>
            <a:ext cx="5466829" cy="488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Greek ‘Dark Age’</a:t>
            </a:r>
          </a:p>
          <a:p>
            <a:r>
              <a:rPr lang="en-US" dirty="0" smtClean="0"/>
              <a:t>Archaic Period</a:t>
            </a:r>
          </a:p>
          <a:p>
            <a:r>
              <a:rPr lang="en-US" dirty="0" smtClean="0"/>
              <a:t>Geography of Greece</a:t>
            </a:r>
          </a:p>
          <a:p>
            <a:r>
              <a:rPr lang="en-US" dirty="0" smtClean="0"/>
              <a:t>Farming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4" name="Picture 3" descr="greek_wri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66" y="2097695"/>
            <a:ext cx="4112383" cy="384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 of the </a:t>
            </a:r>
            <a:r>
              <a:rPr lang="en-US" dirty="0" smtClean="0"/>
              <a:t>Mycenaeans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Approx. 1150 BCE</a:t>
            </a:r>
          </a:p>
          <a:p>
            <a:r>
              <a:rPr lang="en-US" dirty="0" smtClean="0"/>
              <a:t>Mycenaean places were looted and burned</a:t>
            </a:r>
          </a:p>
          <a:p>
            <a:r>
              <a:rPr lang="en-US" b="1" i="1" dirty="0" smtClean="0"/>
              <a:t>Citadels</a:t>
            </a:r>
            <a:r>
              <a:rPr lang="en-US" dirty="0" smtClean="0"/>
              <a:t> abandoned (apart from Athens)</a:t>
            </a:r>
          </a:p>
          <a:p>
            <a:r>
              <a:rPr lang="en-US" b="1" i="1" dirty="0" smtClean="0"/>
              <a:t>Dorians</a:t>
            </a:r>
            <a:r>
              <a:rPr lang="en-US" dirty="0" smtClean="0"/>
              <a:t> take over</a:t>
            </a:r>
          </a:p>
          <a:p>
            <a:pPr lvl="4"/>
            <a:r>
              <a:rPr lang="en-US" dirty="0" smtClean="0"/>
              <a:t>Less </a:t>
            </a:r>
            <a:r>
              <a:rPr lang="en-US" dirty="0" smtClean="0"/>
              <a:t>civilised</a:t>
            </a:r>
            <a:endParaRPr lang="en-US" dirty="0" smtClean="0"/>
          </a:p>
          <a:p>
            <a:pPr lvl="4"/>
            <a:r>
              <a:rPr lang="en-US" dirty="0" smtClean="0"/>
              <a:t>From </a:t>
            </a:r>
            <a:r>
              <a:rPr lang="en-US" dirty="0" smtClean="0"/>
              <a:t>Northern </a:t>
            </a:r>
            <a:r>
              <a:rPr lang="en-US" dirty="0" smtClean="0"/>
              <a:t>Greece</a:t>
            </a:r>
          </a:p>
          <a:p>
            <a:r>
              <a:rPr lang="en-US" dirty="0" smtClean="0"/>
              <a:t>Collapse due to Dorian invasion?</a:t>
            </a:r>
          </a:p>
          <a:p>
            <a:r>
              <a:rPr lang="en-US" dirty="0" smtClean="0"/>
              <a:t>OR already collapsed? Civil War?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reece_minos_ariad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29" y="3468932"/>
            <a:ext cx="2495701" cy="311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07" y="1796788"/>
            <a:ext cx="6002344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Approx 1150 BCE to 750 BCE</a:t>
            </a:r>
          </a:p>
          <a:p>
            <a:r>
              <a:rPr lang="en-US" dirty="0" smtClean="0"/>
              <a:t>Skill of writing disappeared</a:t>
            </a:r>
          </a:p>
          <a:p>
            <a:r>
              <a:rPr lang="en-US" dirty="0" smtClean="0"/>
              <a:t>Therefore we have little evidence from this time</a:t>
            </a:r>
          </a:p>
          <a:p>
            <a:pPr lvl="2"/>
            <a:r>
              <a:rPr lang="en-US" dirty="0" smtClean="0"/>
              <a:t>And why we call it the ‘Dark’ age</a:t>
            </a:r>
          </a:p>
          <a:p>
            <a:r>
              <a:rPr lang="en-US" b="1" i="1" dirty="0" smtClean="0"/>
              <a:t>Iron Age</a:t>
            </a:r>
            <a:r>
              <a:rPr lang="en-US" dirty="0" smtClean="0"/>
              <a:t> reached Greece during this time</a:t>
            </a:r>
          </a:p>
          <a:p>
            <a:r>
              <a:rPr lang="en-US" dirty="0" smtClean="0"/>
              <a:t>Lots of Greeks migrated to islands and coast land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greece_rea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2" y="2489946"/>
            <a:ext cx="2750256" cy="436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Archaic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Approx. 750 BCE to 490 BCE</a:t>
            </a:r>
          </a:p>
          <a:p>
            <a:r>
              <a:rPr lang="en-US" dirty="0" smtClean="0"/>
              <a:t>Development of the Greek alphabet</a:t>
            </a:r>
          </a:p>
          <a:p>
            <a:r>
              <a:rPr lang="en-US" dirty="0" smtClean="0"/>
              <a:t>Growth of </a:t>
            </a:r>
            <a:r>
              <a:rPr lang="en-US" b="1" i="1" dirty="0" smtClean="0"/>
              <a:t>poleis</a:t>
            </a:r>
          </a:p>
          <a:p>
            <a:endParaRPr lang="en-US" dirty="0"/>
          </a:p>
        </p:txBody>
      </p:sp>
      <p:pic>
        <p:nvPicPr>
          <p:cNvPr id="4" name="Picture 3" descr="greece_alphab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42" y="2556779"/>
            <a:ext cx="4889809" cy="430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Independent, self-governing city-states</a:t>
            </a:r>
          </a:p>
          <a:p>
            <a:pPr lvl="1"/>
            <a:r>
              <a:rPr lang="en-US" dirty="0" smtClean="0"/>
              <a:t>Different government styles and ways of life</a:t>
            </a:r>
          </a:p>
          <a:p>
            <a:pPr lvl="1"/>
            <a:r>
              <a:rPr lang="en-US" dirty="0" smtClean="0"/>
              <a:t> Some shared characteristics of all Greek communities</a:t>
            </a:r>
          </a:p>
          <a:p>
            <a:pPr lvl="1"/>
            <a:r>
              <a:rPr lang="en-US" dirty="0" smtClean="0"/>
              <a:t>Not one unified nation</a:t>
            </a:r>
          </a:p>
          <a:p>
            <a:pPr lvl="1"/>
            <a:r>
              <a:rPr lang="en-US" dirty="0" smtClean="0"/>
              <a:t>Fought each other for territory (land)</a:t>
            </a:r>
          </a:p>
        </p:txBody>
      </p:sp>
      <p:pic>
        <p:nvPicPr>
          <p:cNvPr id="4" name="Picture 3" descr="greece_acropoli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69" y="3711456"/>
            <a:ext cx="5451938" cy="295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r>
              <a:rPr lang="en-US" dirty="0" smtClean="0"/>
              <a:t>Changes took place around Greece</a:t>
            </a:r>
          </a:p>
          <a:p>
            <a:r>
              <a:rPr lang="en-US" dirty="0" smtClean="0"/>
              <a:t>Growth of </a:t>
            </a:r>
            <a:r>
              <a:rPr lang="en-US" b="1" i="1" dirty="0" smtClean="0"/>
              <a:t>Pan-Hellenic </a:t>
            </a:r>
            <a:r>
              <a:rPr lang="en-US" dirty="0" smtClean="0"/>
              <a:t>institutions </a:t>
            </a:r>
          </a:p>
          <a:p>
            <a:pPr lvl="4"/>
            <a:r>
              <a:rPr lang="en-US" dirty="0" smtClean="0"/>
              <a:t>For all Greeks (common for everyone)</a:t>
            </a:r>
          </a:p>
          <a:p>
            <a:r>
              <a:rPr lang="en-US" dirty="0" smtClean="0"/>
              <a:t>Eg</a:t>
            </a:r>
            <a:r>
              <a:rPr lang="en-US" dirty="0" smtClean="0"/>
              <a:t>. Olympic festivals</a:t>
            </a:r>
          </a:p>
          <a:p>
            <a:r>
              <a:rPr lang="en-US" dirty="0" smtClean="0"/>
              <a:t>Common Greek culture</a:t>
            </a:r>
            <a:endParaRPr lang="en-US" dirty="0"/>
          </a:p>
        </p:txBody>
      </p:sp>
      <p:pic>
        <p:nvPicPr>
          <p:cNvPr id="4" name="Picture 3" descr="greece_olympic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395" y="2555776"/>
            <a:ext cx="3080605" cy="430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696"/>
          </a:xfrm>
        </p:spPr>
        <p:txBody>
          <a:bodyPr>
            <a:normAutofit/>
          </a:bodyPr>
          <a:lstStyle/>
          <a:p>
            <a:r>
              <a:rPr lang="en-US" dirty="0" smtClean="0"/>
              <a:t>Dry, rocky and mountainous</a:t>
            </a:r>
          </a:p>
          <a:p>
            <a:r>
              <a:rPr lang="en-US" dirty="0" smtClean="0"/>
              <a:t>Influences ancient </a:t>
            </a:r>
            <a:r>
              <a:rPr lang="en-US" dirty="0" smtClean="0"/>
              <a:t>civilisations</a:t>
            </a:r>
            <a:endParaRPr lang="en-US" dirty="0" smtClean="0"/>
          </a:p>
          <a:p>
            <a:pPr lvl="1"/>
            <a:r>
              <a:rPr lang="en-US" dirty="0" smtClean="0"/>
              <a:t>Communication, trade, central Government</a:t>
            </a:r>
          </a:p>
          <a:p>
            <a:pPr lvl="1"/>
            <a:r>
              <a:rPr lang="en-US" dirty="0" smtClean="0"/>
              <a:t>Strengthens individual city-states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6_source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84" y="3566156"/>
            <a:ext cx="3908901" cy="29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natural harbors on large coastline</a:t>
            </a:r>
          </a:p>
          <a:p>
            <a:pPr lvl="1"/>
            <a:r>
              <a:rPr lang="en-US" dirty="0" smtClean="0"/>
              <a:t>Good seafarers</a:t>
            </a:r>
          </a:p>
          <a:p>
            <a:pPr lvl="1"/>
            <a:r>
              <a:rPr lang="en-US" dirty="0" smtClean="0"/>
              <a:t>Trade over sea</a:t>
            </a:r>
          </a:p>
          <a:p>
            <a:pPr lvl="1"/>
            <a:r>
              <a:rPr lang="en-US" dirty="0" smtClean="0"/>
              <a:t>Strong fishing culture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reek_boa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39" y="2137558"/>
            <a:ext cx="5962160" cy="416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527</TotalTime>
  <Words>380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News Gothic MT</vt:lpstr>
      <vt:lpstr>Wingdings 2</vt:lpstr>
      <vt:lpstr>Breeze</vt:lpstr>
      <vt:lpstr>6.3 The Rise of Greek city-states</vt:lpstr>
      <vt:lpstr>Outline</vt:lpstr>
      <vt:lpstr>The end of the Mycenaeans</vt:lpstr>
      <vt:lpstr>The Dark Age</vt:lpstr>
      <vt:lpstr>Archaic Period</vt:lpstr>
      <vt:lpstr>Poleis</vt:lpstr>
      <vt:lpstr>Classical Period</vt:lpstr>
      <vt:lpstr>Geography of Greece</vt:lpstr>
      <vt:lpstr>Geography of Greece</vt:lpstr>
      <vt:lpstr>Geography of Greece</vt:lpstr>
      <vt:lpstr>Farming</vt:lpstr>
      <vt:lpstr>Farming</vt:lpstr>
      <vt:lpstr>Farming</vt:lpstr>
      <vt:lpstr>Farming</vt:lpstr>
      <vt:lpstr>Definitions</vt:lpstr>
      <vt:lpstr>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6.3 The Rise of Greek city-states</dc:title>
  <dc:creator>Juliet Williamson</dc:creator>
  <cp:lastModifiedBy>Williamson, Juliet</cp:lastModifiedBy>
  <cp:revision>2</cp:revision>
  <cp:lastPrinted>2014-06-11T00:06:19Z</cp:lastPrinted>
  <dcterms:created xsi:type="dcterms:W3CDTF">2014-06-10T21:31:09Z</dcterms:created>
  <dcterms:modified xsi:type="dcterms:W3CDTF">2014-06-11T07:34:30Z</dcterms:modified>
</cp:coreProperties>
</file>