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Lst>
  <p:notesMasterIdLst>
    <p:notesMasterId r:id="rId22"/>
  </p:notesMasterIdLst>
  <p:sldIdLst>
    <p:sldId id="256" r:id="rId2"/>
    <p:sldId id="257" r:id="rId3"/>
    <p:sldId id="258" r:id="rId4"/>
    <p:sldId id="259" r:id="rId5"/>
    <p:sldId id="260" r:id="rId6"/>
    <p:sldId id="272" r:id="rId7"/>
    <p:sldId id="273" r:id="rId8"/>
    <p:sldId id="266" r:id="rId9"/>
    <p:sldId id="261" r:id="rId10"/>
    <p:sldId id="262" r:id="rId11"/>
    <p:sldId id="263" r:id="rId12"/>
    <p:sldId id="264" r:id="rId13"/>
    <p:sldId id="265" r:id="rId14"/>
    <p:sldId id="267" r:id="rId15"/>
    <p:sldId id="268" r:id="rId16"/>
    <p:sldId id="269" r:id="rId17"/>
    <p:sldId id="274" r:id="rId18"/>
    <p:sldId id="270" r:id="rId19"/>
    <p:sldId id="275" r:id="rId20"/>
    <p:sldId id="27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EB174E-CA8A-1E44-BEB9-AA1EA088E94B}" type="datetimeFigureOut">
              <a:rPr lang="en-US" smtClean="0"/>
              <a:pPr/>
              <a:t>6/18/2014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5DD851-92AE-DE49-A601-FAB910538368}" type="slidenum">
              <a:rPr lang="en-US" smtClean="0"/>
              <a:pPr/>
              <a:t>‹#›</a:t>
            </a:fld>
            <a:endParaRPr lang="en-US"/>
          </a:p>
        </p:txBody>
      </p:sp>
    </p:spTree>
    <p:extLst>
      <p:ext uri="{BB962C8B-B14F-4D97-AF65-F5344CB8AC3E}">
        <p14:creationId xmlns:p14="http://schemas.microsoft.com/office/powerpoint/2010/main" val="3058124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5DD851-92AE-DE49-A601-FAB910538368}" type="slidenum">
              <a:rPr lang="en-US" smtClean="0"/>
              <a:pPr/>
              <a:t>12</a:t>
            </a:fld>
            <a:endParaRPr lang="en-US"/>
          </a:p>
        </p:txBody>
      </p:sp>
    </p:spTree>
    <p:extLst>
      <p:ext uri="{BB962C8B-B14F-4D97-AF65-F5344CB8AC3E}">
        <p14:creationId xmlns:p14="http://schemas.microsoft.com/office/powerpoint/2010/main" val="309532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96316D2-FB09-B74D-9C2E-2E8C81637B30}"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6316D2-FB09-B74D-9C2E-2E8C81637B30}" type="datetimeFigureOut">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88CFC-4C5B-9140-8462-63EFBF259EC9}"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96316D2-FB09-B74D-9C2E-2E8C81637B30}"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88CFC-4C5B-9140-8462-63EFBF259EC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96316D2-FB09-B74D-9C2E-2E8C81637B30}"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88CFC-4C5B-9140-8462-63EFBF259E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96316D2-FB09-B74D-9C2E-2E8C81637B30}"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88CFC-4C5B-9140-8462-63EFBF259E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96316D2-FB09-B74D-9C2E-2E8C81637B30}"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A4845-A08A-4DF4-8D99-E2E7B6D41C67}" type="slidenum">
              <a:rPr/>
              <a:pPr/>
              <a:t>‹#›</a:t>
            </a:fld>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6316D2-FB09-B74D-9C2E-2E8C81637B30}"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88CFC-4C5B-9140-8462-63EFBF259E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96316D2-FB09-B74D-9C2E-2E8C81637B30}" type="datetimeFigureOut">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88CFC-4C5B-9140-8462-63EFBF259E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96316D2-FB09-B74D-9C2E-2E8C81637B30}" type="datetimeFigureOut">
              <a:rPr lang="en-US" smtClean="0"/>
              <a:pPr/>
              <a:t>6/18/2014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888CFC-4C5B-9140-8462-63EFBF259E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96316D2-FB09-B74D-9C2E-2E8C81637B30}" type="datetimeFigureOut">
              <a:rPr lang="en-US" smtClean="0"/>
              <a:pPr/>
              <a:t>6/18/2014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888CFC-4C5B-9140-8462-63EFBF259E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316D2-FB09-B74D-9C2E-2E8C81637B30}" type="datetimeFigureOut">
              <a:rPr lang="en-US" smtClean="0"/>
              <a:pPr/>
              <a:t>6/18/2014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888CFC-4C5B-9140-8462-63EFBF259E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6316D2-FB09-B74D-9C2E-2E8C81637B30}" type="datetimeFigureOut">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696316D2-FB09-B74D-9C2E-2E8C81637B30}" type="datetimeFigureOut">
              <a:rPr lang="en-US" smtClean="0"/>
              <a:pPr/>
              <a:t>6/18/2014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F4888CFC-4C5B-9140-8462-63EFBF259E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misswilliamsons.weebly.com/ch-6-resource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105" y="429471"/>
            <a:ext cx="6713087" cy="2436096"/>
          </a:xfrm>
        </p:spPr>
        <p:txBody>
          <a:bodyPr/>
          <a:lstStyle/>
          <a:p>
            <a:r>
              <a:rPr lang="en-US" dirty="0" smtClean="0"/>
              <a:t>6.6 Athens – wonder of the ancient world</a:t>
            </a:r>
            <a:endParaRPr lang="en-US" dirty="0"/>
          </a:p>
        </p:txBody>
      </p:sp>
      <p:pic>
        <p:nvPicPr>
          <p:cNvPr id="4" name="Picture 3" descr="greece_map.gif"/>
          <p:cNvPicPr>
            <a:picLocks noChangeAspect="1"/>
          </p:cNvPicPr>
          <p:nvPr/>
        </p:nvPicPr>
        <p:blipFill>
          <a:blip r:embed="rId2"/>
          <a:stretch>
            <a:fillRect/>
          </a:stretch>
        </p:blipFill>
        <p:spPr>
          <a:xfrm>
            <a:off x="3646137" y="2865567"/>
            <a:ext cx="5106468" cy="36532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Life</a:t>
            </a:r>
            <a:endParaRPr lang="en-US" dirty="0"/>
          </a:p>
        </p:txBody>
      </p:sp>
      <p:sp>
        <p:nvSpPr>
          <p:cNvPr id="3" name="Content Placeholder 2"/>
          <p:cNvSpPr>
            <a:spLocks noGrp="1"/>
          </p:cNvSpPr>
          <p:nvPr>
            <p:ph idx="1"/>
          </p:nvPr>
        </p:nvSpPr>
        <p:spPr>
          <a:xfrm>
            <a:off x="457200" y="1600200"/>
            <a:ext cx="8229600" cy="4904696"/>
          </a:xfrm>
        </p:spPr>
        <p:txBody>
          <a:bodyPr>
            <a:normAutofit/>
          </a:bodyPr>
          <a:lstStyle/>
          <a:p>
            <a:r>
              <a:rPr lang="en-US" dirty="0" smtClean="0"/>
              <a:t>Enjoyed by men</a:t>
            </a:r>
          </a:p>
          <a:p>
            <a:r>
              <a:rPr lang="en-US" dirty="0" smtClean="0"/>
              <a:t>Banquets important and common</a:t>
            </a:r>
          </a:p>
          <a:p>
            <a:r>
              <a:rPr lang="en-US" dirty="0" smtClean="0"/>
              <a:t>Food – Fish, vegetables, cheese and wine</a:t>
            </a:r>
          </a:p>
          <a:p>
            <a:r>
              <a:rPr lang="en-US" dirty="0" smtClean="0"/>
              <a:t>[Source 3]</a:t>
            </a:r>
          </a:p>
          <a:p>
            <a:endParaRPr lang="en-US" dirty="0" smtClean="0"/>
          </a:p>
          <a:p>
            <a:endParaRPr lang="en-US" dirty="0" smtClean="0"/>
          </a:p>
          <a:p>
            <a:pPr lvl="1">
              <a:buNone/>
            </a:pPr>
            <a:endParaRPr lang="en-US" dirty="0" smtClean="0"/>
          </a:p>
          <a:p>
            <a:endParaRPr lang="en-US" dirty="0" smtClean="0"/>
          </a:p>
          <a:p>
            <a:endParaRPr lang="en-US" dirty="0"/>
          </a:p>
        </p:txBody>
      </p:sp>
      <p:pic>
        <p:nvPicPr>
          <p:cNvPr id="6" name="Picture 5"/>
          <p:cNvPicPr>
            <a:picLocks noChangeAspect="1"/>
          </p:cNvPicPr>
          <p:nvPr/>
        </p:nvPicPr>
        <p:blipFill>
          <a:blip r:embed="rId2"/>
          <a:stretch>
            <a:fillRect/>
          </a:stretch>
        </p:blipFill>
        <p:spPr>
          <a:xfrm>
            <a:off x="3608425" y="3367996"/>
            <a:ext cx="5270500" cy="31369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 Age</a:t>
            </a:r>
            <a:endParaRPr lang="en-US" dirty="0"/>
          </a:p>
        </p:txBody>
      </p:sp>
      <p:sp>
        <p:nvSpPr>
          <p:cNvPr id="3" name="Content Placeholder 2"/>
          <p:cNvSpPr>
            <a:spLocks noGrp="1"/>
          </p:cNvSpPr>
          <p:nvPr>
            <p:ph idx="1"/>
          </p:nvPr>
        </p:nvSpPr>
        <p:spPr>
          <a:xfrm>
            <a:off x="3827832" y="1600201"/>
            <a:ext cx="3895568" cy="4343400"/>
          </a:xfrm>
        </p:spPr>
        <p:txBody>
          <a:bodyPr>
            <a:normAutofit/>
          </a:bodyPr>
          <a:lstStyle/>
          <a:p>
            <a:r>
              <a:rPr lang="en-US" dirty="0" smtClean="0"/>
              <a:t>Peak 5</a:t>
            </a:r>
            <a:r>
              <a:rPr lang="en-US" baseline="30000" dirty="0" smtClean="0"/>
              <a:t>th</a:t>
            </a:r>
            <a:r>
              <a:rPr lang="en-US" dirty="0" smtClean="0"/>
              <a:t> Century BCE</a:t>
            </a:r>
          </a:p>
          <a:p>
            <a:r>
              <a:rPr lang="en-US" dirty="0" smtClean="0"/>
              <a:t>Athens a wealthy city</a:t>
            </a:r>
          </a:p>
          <a:p>
            <a:r>
              <a:rPr lang="en-US" dirty="0" smtClean="0"/>
              <a:t>Stable democracy</a:t>
            </a:r>
          </a:p>
          <a:p>
            <a:r>
              <a:rPr lang="en-US" dirty="0" smtClean="0"/>
              <a:t>Strong trade links</a:t>
            </a:r>
          </a:p>
          <a:p>
            <a:r>
              <a:rPr lang="en-US" dirty="0" smtClean="0"/>
              <a:t>Culture</a:t>
            </a:r>
          </a:p>
          <a:p>
            <a:r>
              <a:rPr lang="en-US" dirty="0" smtClean="0"/>
              <a:t>Civic pride</a:t>
            </a:r>
          </a:p>
          <a:p>
            <a:pPr>
              <a:buNone/>
            </a:pPr>
            <a:endParaRPr lang="en-US" dirty="0"/>
          </a:p>
        </p:txBody>
      </p:sp>
      <p:pic>
        <p:nvPicPr>
          <p:cNvPr id="5" name="Picture 4" descr="greece_reader.gif"/>
          <p:cNvPicPr>
            <a:picLocks noChangeAspect="1"/>
          </p:cNvPicPr>
          <p:nvPr/>
        </p:nvPicPr>
        <p:blipFill>
          <a:blip r:embed="rId2"/>
          <a:stretch>
            <a:fillRect/>
          </a:stretch>
        </p:blipFill>
        <p:spPr>
          <a:xfrm>
            <a:off x="406729" y="1424482"/>
            <a:ext cx="3421103" cy="543351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Acropolis</a:t>
            </a:r>
            <a:endParaRPr lang="en-US" dirty="0"/>
          </a:p>
        </p:txBody>
      </p:sp>
      <p:sp>
        <p:nvSpPr>
          <p:cNvPr id="3" name="Content Placeholder 2"/>
          <p:cNvSpPr>
            <a:spLocks noGrp="1"/>
          </p:cNvSpPr>
          <p:nvPr>
            <p:ph idx="1"/>
          </p:nvPr>
        </p:nvSpPr>
        <p:spPr>
          <a:xfrm>
            <a:off x="549275" y="1600201"/>
            <a:ext cx="8042276" cy="2183061"/>
          </a:xfrm>
        </p:spPr>
        <p:txBody>
          <a:bodyPr>
            <a:normAutofit/>
          </a:bodyPr>
          <a:lstStyle/>
          <a:p>
            <a:r>
              <a:rPr lang="en-US" dirty="0" smtClean="0"/>
              <a:t>Rocky hill, 150m high, centre of Athens</a:t>
            </a:r>
          </a:p>
          <a:p>
            <a:r>
              <a:rPr lang="en-US" dirty="0" smtClean="0"/>
              <a:t>Largest building – Parthenon, a temple dedicated to the goddess Athena</a:t>
            </a:r>
          </a:p>
          <a:p>
            <a:r>
              <a:rPr lang="en-US" dirty="0" smtClean="0"/>
              <a:t>Decorated with sculptures and carved panels</a:t>
            </a:r>
          </a:p>
        </p:txBody>
      </p:sp>
      <p:pic>
        <p:nvPicPr>
          <p:cNvPr id="6" name="Picture 5"/>
          <p:cNvPicPr>
            <a:picLocks noChangeAspect="1"/>
          </p:cNvPicPr>
          <p:nvPr/>
        </p:nvPicPr>
        <p:blipFill>
          <a:blip r:embed="rId3"/>
          <a:stretch>
            <a:fillRect/>
          </a:stretch>
        </p:blipFill>
        <p:spPr>
          <a:xfrm>
            <a:off x="4674675" y="3783262"/>
            <a:ext cx="3916876" cy="2621859"/>
          </a:xfrm>
          <a:prstGeom prst="rect">
            <a:avLst/>
          </a:prstGeom>
        </p:spPr>
      </p:pic>
      <p:sp>
        <p:nvSpPr>
          <p:cNvPr id="8" name="Content Placeholder 2"/>
          <p:cNvSpPr txBox="1">
            <a:spLocks/>
          </p:cNvSpPr>
          <p:nvPr/>
        </p:nvSpPr>
        <p:spPr>
          <a:xfrm>
            <a:off x="549275" y="3783262"/>
            <a:ext cx="3973000" cy="2621859"/>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Char char=""/>
              <a:tabLst/>
              <a:defRPr/>
            </a:pPr>
            <a:endParaRPr kumimoji="0" lang="en-US"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1" name="Content Placeholder 2"/>
          <p:cNvSpPr txBox="1">
            <a:spLocks/>
          </p:cNvSpPr>
          <p:nvPr/>
        </p:nvSpPr>
        <p:spPr>
          <a:xfrm>
            <a:off x="549275" y="3783262"/>
            <a:ext cx="4125400" cy="2621859"/>
          </a:xfrm>
          <a:prstGeom prst="rect">
            <a:avLst/>
          </a:prstGeom>
        </p:spPr>
        <p:txBody>
          <a:bodyPr vert="horz" lIns="91440" tIns="45720" rIns="91440" bIns="45720" rtlCol="0">
            <a:normAutofit fontScale="70000" lnSpcReduction="20000"/>
          </a:bodyPr>
          <a:lstStyle/>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Char char=""/>
              <a:tabLst/>
              <a:defRPr/>
            </a:pPr>
            <a:r>
              <a:rPr lang="en-US" sz="2400" dirty="0" smtClean="0">
                <a:solidFill>
                  <a:schemeClr val="tx1">
                    <a:lumMod val="65000"/>
                    <a:lumOff val="35000"/>
                  </a:schemeClr>
                </a:solidFill>
              </a:rPr>
              <a:t>Early 19</a:t>
            </a:r>
            <a:r>
              <a:rPr lang="en-US" sz="2400" baseline="30000" dirty="0" smtClean="0">
                <a:solidFill>
                  <a:schemeClr val="tx1">
                    <a:lumMod val="65000"/>
                    <a:lumOff val="35000"/>
                  </a:schemeClr>
                </a:solidFill>
              </a:rPr>
              <a:t>th</a:t>
            </a:r>
            <a:r>
              <a:rPr lang="en-US" sz="2400" dirty="0" smtClean="0">
                <a:solidFill>
                  <a:schemeClr val="tx1">
                    <a:lumMod val="65000"/>
                    <a:lumOff val="35000"/>
                  </a:schemeClr>
                </a:solidFill>
              </a:rPr>
              <a:t> Century</a:t>
            </a:r>
          </a:p>
          <a:p>
            <a:pPr marL="806450" lvl="1" indent="-349250" defTabSz="914400">
              <a:spcBef>
                <a:spcPts val="2000"/>
              </a:spcBef>
              <a:buClr>
                <a:schemeClr val="accent1">
                  <a:lumMod val="60000"/>
                  <a:lumOff val="40000"/>
                </a:schemeClr>
              </a:buClr>
              <a:buSzPct val="110000"/>
              <a:buFont typeface="Wingdings 2" pitchFamily="18" charset="2"/>
              <a:buChar char=""/>
            </a:pPr>
            <a:r>
              <a:rPr kumimoji="0" lang="en-US"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Panels</a:t>
            </a:r>
            <a:r>
              <a:rPr kumimoji="0" lang="en-US" sz="2400" b="0" i="0" u="none" strike="noStrike" kern="1200" cap="none" spc="0" normalizeH="0" noProof="0" dirty="0" smtClean="0">
                <a:ln>
                  <a:noFill/>
                </a:ln>
                <a:solidFill>
                  <a:schemeClr val="tx1">
                    <a:lumMod val="65000"/>
                    <a:lumOff val="35000"/>
                  </a:schemeClr>
                </a:solidFill>
                <a:effectLst/>
                <a:uLnTx/>
                <a:uFillTx/>
                <a:latin typeface="+mn-lt"/>
                <a:ea typeface="+mn-ea"/>
                <a:cs typeface="+mn-cs"/>
              </a:rPr>
              <a:t> removed and shipped to Britain</a:t>
            </a:r>
          </a:p>
          <a:p>
            <a:pPr marL="806450" lvl="1" indent="-349250" defTabSz="914400">
              <a:spcBef>
                <a:spcPts val="2000"/>
              </a:spcBef>
              <a:buClr>
                <a:schemeClr val="accent1">
                  <a:lumMod val="60000"/>
                  <a:lumOff val="40000"/>
                </a:schemeClr>
              </a:buClr>
              <a:buSzPct val="110000"/>
              <a:buFont typeface="Wingdings 2" pitchFamily="18" charset="2"/>
              <a:buChar char=""/>
            </a:pPr>
            <a:r>
              <a:rPr lang="en-US" sz="2400" baseline="0" dirty="0" smtClean="0">
                <a:solidFill>
                  <a:schemeClr val="tx1">
                    <a:lumMod val="65000"/>
                    <a:lumOff val="35000"/>
                  </a:schemeClr>
                </a:solidFill>
              </a:rPr>
              <a:t>Today ½ surviving panels are in British Museum</a:t>
            </a:r>
          </a:p>
          <a:p>
            <a:pPr marL="806450" lvl="1" indent="-349250" defTabSz="914400">
              <a:spcBef>
                <a:spcPts val="2000"/>
              </a:spcBef>
              <a:buClr>
                <a:schemeClr val="accent1">
                  <a:lumMod val="60000"/>
                  <a:lumOff val="40000"/>
                </a:schemeClr>
              </a:buClr>
              <a:buSzPct val="110000"/>
              <a:buFont typeface="Wingdings 2" pitchFamily="18" charset="2"/>
              <a:buChar char=""/>
            </a:pPr>
            <a:r>
              <a:rPr kumimoji="0" lang="en-US" sz="2400" b="0" i="0" u="none" strike="noStrike" kern="1200" cap="none" spc="0" normalizeH="0" noProof="0" dirty="0" smtClean="0">
                <a:ln>
                  <a:noFill/>
                </a:ln>
                <a:solidFill>
                  <a:schemeClr val="tx1">
                    <a:lumMod val="65000"/>
                    <a:lumOff val="35000"/>
                  </a:schemeClr>
                </a:solidFill>
                <a:effectLst/>
                <a:uLnTx/>
                <a:uFillTx/>
                <a:latin typeface="+mn-lt"/>
                <a:ea typeface="+mn-ea"/>
                <a:cs typeface="+mn-cs"/>
              </a:rPr>
              <a:t>Greek government is trying to get the ‘Parthenon marbles’ back</a:t>
            </a:r>
            <a:endParaRPr kumimoji="0" lang="en-US"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5225883" cy="1336956"/>
          </a:xfrm>
        </p:spPr>
        <p:txBody>
          <a:bodyPr/>
          <a:lstStyle/>
          <a:p>
            <a:r>
              <a:rPr lang="en-US" dirty="0" smtClean="0"/>
              <a:t>Agora</a:t>
            </a:r>
            <a:endParaRPr lang="en-US" dirty="0"/>
          </a:p>
        </p:txBody>
      </p:sp>
      <p:sp>
        <p:nvSpPr>
          <p:cNvPr id="3" name="Content Placeholder 2"/>
          <p:cNvSpPr>
            <a:spLocks noGrp="1"/>
          </p:cNvSpPr>
          <p:nvPr>
            <p:ph idx="1"/>
          </p:nvPr>
        </p:nvSpPr>
        <p:spPr>
          <a:xfrm>
            <a:off x="549275" y="1600200"/>
            <a:ext cx="4478537" cy="5017167"/>
          </a:xfrm>
        </p:spPr>
        <p:txBody>
          <a:bodyPr>
            <a:normAutofit fontScale="92500" lnSpcReduction="20000"/>
          </a:bodyPr>
          <a:lstStyle/>
          <a:p>
            <a:r>
              <a:rPr lang="en-US" dirty="0" smtClean="0"/>
              <a:t>Marketplace</a:t>
            </a:r>
          </a:p>
          <a:p>
            <a:r>
              <a:rPr lang="en-US" dirty="0" smtClean="0"/>
              <a:t>Below the acropolis</a:t>
            </a:r>
          </a:p>
          <a:p>
            <a:r>
              <a:rPr lang="en-US" dirty="0" smtClean="0"/>
              <a:t>Public square surrounded by building</a:t>
            </a:r>
          </a:p>
          <a:p>
            <a:r>
              <a:rPr lang="en-US" dirty="0" smtClean="0"/>
              <a:t>Centre for government</a:t>
            </a:r>
          </a:p>
          <a:p>
            <a:r>
              <a:rPr lang="en-US" dirty="0" smtClean="0"/>
              <a:t>Shopping – food, animals, jewelry, pots, furniture etc</a:t>
            </a:r>
          </a:p>
          <a:p>
            <a:r>
              <a:rPr lang="en-US" dirty="0" smtClean="0"/>
              <a:t>Listen to philosophers</a:t>
            </a:r>
          </a:p>
          <a:p>
            <a:r>
              <a:rPr lang="en-US" dirty="0" smtClean="0"/>
              <a:t>Early plays before specific amphitheatres built</a:t>
            </a:r>
          </a:p>
          <a:p>
            <a:r>
              <a:rPr lang="en-US" dirty="0" smtClean="0"/>
              <a:t>Chat with friends</a:t>
            </a:r>
          </a:p>
          <a:p>
            <a:endParaRPr lang="en-US" dirty="0" smtClean="0"/>
          </a:p>
        </p:txBody>
      </p:sp>
      <p:pic>
        <p:nvPicPr>
          <p:cNvPr id="6" name="Picture 5"/>
          <p:cNvPicPr>
            <a:picLocks noChangeAspect="1"/>
          </p:cNvPicPr>
          <p:nvPr/>
        </p:nvPicPr>
        <p:blipFill>
          <a:blip r:embed="rId2"/>
          <a:stretch>
            <a:fillRect/>
          </a:stretch>
        </p:blipFill>
        <p:spPr>
          <a:xfrm>
            <a:off x="5027812" y="534738"/>
            <a:ext cx="4116187" cy="449178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Attica</a:t>
            </a:r>
            <a:endParaRPr lang="en-US" dirty="0"/>
          </a:p>
        </p:txBody>
      </p:sp>
      <p:sp>
        <p:nvSpPr>
          <p:cNvPr id="3" name="Content Placeholder 2"/>
          <p:cNvSpPr>
            <a:spLocks noGrp="1"/>
          </p:cNvSpPr>
          <p:nvPr>
            <p:ph idx="1"/>
          </p:nvPr>
        </p:nvSpPr>
        <p:spPr>
          <a:xfrm>
            <a:off x="549275" y="1600201"/>
            <a:ext cx="3416095" cy="4343400"/>
          </a:xfrm>
        </p:spPr>
        <p:txBody>
          <a:bodyPr/>
          <a:lstStyle/>
          <a:p>
            <a:r>
              <a:rPr lang="en-US" dirty="0" smtClean="0"/>
              <a:t>Surrounding countryside ruled by Athens</a:t>
            </a:r>
          </a:p>
          <a:p>
            <a:r>
              <a:rPr lang="en-US" dirty="0" smtClean="0"/>
              <a:t>Most of population lived here</a:t>
            </a:r>
          </a:p>
          <a:p>
            <a:endParaRPr lang="en-US" dirty="0"/>
          </a:p>
        </p:txBody>
      </p:sp>
      <p:pic>
        <p:nvPicPr>
          <p:cNvPr id="6" name="Picture 5"/>
          <p:cNvPicPr>
            <a:picLocks noChangeAspect="1"/>
          </p:cNvPicPr>
          <p:nvPr/>
        </p:nvPicPr>
        <p:blipFill>
          <a:blip r:embed="rId2"/>
          <a:stretch>
            <a:fillRect/>
          </a:stretch>
        </p:blipFill>
        <p:spPr>
          <a:xfrm>
            <a:off x="3965370" y="1694962"/>
            <a:ext cx="4782038" cy="478203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Farming</a:t>
            </a:r>
            <a:endParaRPr lang="en-US" dirty="0"/>
          </a:p>
        </p:txBody>
      </p:sp>
      <p:sp>
        <p:nvSpPr>
          <p:cNvPr id="3" name="Content Placeholder 2"/>
          <p:cNvSpPr>
            <a:spLocks noGrp="1"/>
          </p:cNvSpPr>
          <p:nvPr>
            <p:ph idx="1"/>
          </p:nvPr>
        </p:nvSpPr>
        <p:spPr>
          <a:xfrm>
            <a:off x="549275" y="1600201"/>
            <a:ext cx="5274035" cy="4343400"/>
          </a:xfrm>
        </p:spPr>
        <p:txBody>
          <a:bodyPr>
            <a:normAutofit fontScale="92500" lnSpcReduction="10000"/>
          </a:bodyPr>
          <a:lstStyle/>
          <a:p>
            <a:r>
              <a:rPr lang="en-US" dirty="0" smtClean="0"/>
              <a:t>Attica where farming occurred</a:t>
            </a:r>
          </a:p>
          <a:p>
            <a:r>
              <a:rPr lang="en-US" dirty="0" smtClean="0"/>
              <a:t>Land not suitable for crops such as grain</a:t>
            </a:r>
          </a:p>
          <a:p>
            <a:r>
              <a:rPr lang="en-US" dirty="0" smtClean="0"/>
              <a:t>Imported from Egypt and Sicily (Italy)</a:t>
            </a:r>
          </a:p>
          <a:p>
            <a:r>
              <a:rPr lang="en-US" dirty="0" smtClean="0"/>
              <a:t>Also imported timber and metals</a:t>
            </a:r>
          </a:p>
          <a:p>
            <a:r>
              <a:rPr lang="en-US" dirty="0" smtClean="0"/>
              <a:t>Olives, grapes and figs grew well</a:t>
            </a:r>
          </a:p>
          <a:p>
            <a:r>
              <a:rPr lang="en-US" dirty="0" smtClean="0"/>
              <a:t>Exported olive oil and wine</a:t>
            </a:r>
          </a:p>
          <a:p>
            <a:r>
              <a:rPr lang="en-US" dirty="0" smtClean="0"/>
              <a:t>Made Athens wealthy</a:t>
            </a:r>
            <a:endParaRPr lang="en-US" dirty="0"/>
          </a:p>
        </p:txBody>
      </p:sp>
      <p:pic>
        <p:nvPicPr>
          <p:cNvPr id="5" name="Picture 4" descr="olives"/>
          <p:cNvPicPr>
            <a:picLocks noChangeAspect="1"/>
          </p:cNvPicPr>
          <p:nvPr/>
        </p:nvPicPr>
        <p:blipFill>
          <a:blip r:embed="rId2"/>
          <a:stretch>
            <a:fillRect/>
          </a:stretch>
        </p:blipFill>
        <p:spPr>
          <a:xfrm>
            <a:off x="5823310" y="508267"/>
            <a:ext cx="3028142" cy="2956892"/>
          </a:xfrm>
          <a:prstGeom prst="rect">
            <a:avLst/>
          </a:prstGeom>
        </p:spPr>
      </p:pic>
      <p:pic>
        <p:nvPicPr>
          <p:cNvPr id="6" name="Picture 5" descr="grapes"/>
          <p:cNvPicPr>
            <a:picLocks noChangeAspect="1"/>
          </p:cNvPicPr>
          <p:nvPr/>
        </p:nvPicPr>
        <p:blipFill>
          <a:blip r:embed="rId3"/>
          <a:stretch>
            <a:fillRect/>
          </a:stretch>
        </p:blipFill>
        <p:spPr>
          <a:xfrm>
            <a:off x="5823310" y="3841409"/>
            <a:ext cx="2325614" cy="258064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5</a:t>
            </a:r>
            <a:endParaRPr lang="en-US" dirty="0"/>
          </a:p>
        </p:txBody>
      </p:sp>
      <p:sp>
        <p:nvSpPr>
          <p:cNvPr id="3" name="Content Placeholder 2"/>
          <p:cNvSpPr>
            <a:spLocks noGrp="1"/>
          </p:cNvSpPr>
          <p:nvPr>
            <p:ph idx="1"/>
          </p:nvPr>
        </p:nvSpPr>
        <p:spPr/>
        <p:txBody>
          <a:bodyPr/>
          <a:lstStyle/>
          <a:p>
            <a:endParaRPr lang="en-US" dirty="0"/>
          </a:p>
        </p:txBody>
      </p:sp>
      <p:pic>
        <p:nvPicPr>
          <p:cNvPr id="7" name="Picture 6"/>
          <p:cNvPicPr>
            <a:picLocks noChangeAspect="1"/>
          </p:cNvPicPr>
          <p:nvPr/>
        </p:nvPicPr>
        <p:blipFill>
          <a:blip r:embed="rId2"/>
          <a:stretch>
            <a:fillRect/>
          </a:stretch>
        </p:blipFill>
        <p:spPr>
          <a:xfrm>
            <a:off x="232530" y="1600201"/>
            <a:ext cx="8657470" cy="490327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12439"/>
          </a:xfrm>
        </p:spPr>
        <p:txBody>
          <a:bodyPr/>
          <a:lstStyle/>
          <a:p>
            <a:r>
              <a:rPr lang="en-US" dirty="0" smtClean="0"/>
              <a:t>Source 5 Cont</a:t>
            </a:r>
            <a:endParaRPr lang="en-US" dirty="0"/>
          </a:p>
        </p:txBody>
      </p:sp>
      <p:sp>
        <p:nvSpPr>
          <p:cNvPr id="3" name="Content Placeholder 2"/>
          <p:cNvSpPr>
            <a:spLocks noGrp="1"/>
          </p:cNvSpPr>
          <p:nvPr>
            <p:ph idx="1"/>
          </p:nvPr>
        </p:nvSpPr>
        <p:spPr>
          <a:xfrm>
            <a:off x="549275" y="920014"/>
            <a:ext cx="8042276" cy="5937986"/>
          </a:xfrm>
        </p:spPr>
        <p:txBody>
          <a:bodyPr>
            <a:normAutofit fontScale="62500" lnSpcReduction="20000"/>
          </a:bodyPr>
          <a:lstStyle/>
          <a:p>
            <a:r>
              <a:rPr lang="en-US" dirty="0" smtClean="0"/>
              <a:t>The agora was the political, legal, commercial and social heart of the city in ancient Greece. </a:t>
            </a:r>
          </a:p>
          <a:p>
            <a:r>
              <a:rPr lang="en-US" dirty="0" smtClean="0"/>
              <a:t>A - Public buildings surrounding the Agora in Athens included in the law courts (</a:t>
            </a:r>
            <a:r>
              <a:rPr lang="en-US" i="1" dirty="0" err="1" smtClean="0"/>
              <a:t>Heliaea</a:t>
            </a:r>
            <a:r>
              <a:rPr lang="en-US" dirty="0" smtClean="0"/>
              <a:t>), the mint, the military headquarters (</a:t>
            </a:r>
            <a:r>
              <a:rPr lang="en-US" i="1" dirty="0" err="1" smtClean="0"/>
              <a:t>Strategeion</a:t>
            </a:r>
            <a:r>
              <a:rPr lang="en-US" dirty="0" smtClean="0"/>
              <a:t>) and the </a:t>
            </a:r>
            <a:r>
              <a:rPr lang="en-US" i="1" dirty="0" err="1" smtClean="0"/>
              <a:t>Bouleuterion</a:t>
            </a:r>
            <a:r>
              <a:rPr lang="en-US" dirty="0" smtClean="0"/>
              <a:t> (meeting place of the Council of 500).</a:t>
            </a:r>
          </a:p>
          <a:p>
            <a:r>
              <a:rPr lang="en-US" dirty="0" smtClean="0"/>
              <a:t>B - Plays were first held in the Agora and later in special amphitheatres. They began as religious ceremonies in </a:t>
            </a:r>
            <a:r>
              <a:rPr lang="en-US" dirty="0" err="1" smtClean="0"/>
              <a:t>honour</a:t>
            </a:r>
            <a:r>
              <a:rPr lang="en-US" dirty="0" smtClean="0"/>
              <a:t> of the Greek god Dionysus. He was the god of wine and merriment.</a:t>
            </a:r>
          </a:p>
          <a:p>
            <a:r>
              <a:rPr lang="en-US" dirty="0" smtClean="0"/>
              <a:t>C - Athenian pots were usually decorated with detailed scenes of daily life and with the stories of myths and legends.</a:t>
            </a:r>
          </a:p>
          <a:p>
            <a:r>
              <a:rPr lang="en-US" dirty="0" smtClean="0"/>
              <a:t>D - Slaves were bought and sold in the Agora. A highly skilled slave might cost 6000 drachma; a simple wooden couch might cost 20 drachma. A drachma was the main silver coin of the ancient Greeks. Before coins were introduced, goods in ancient Greece were bought and sold by bartering.</a:t>
            </a:r>
          </a:p>
          <a:p>
            <a:r>
              <a:rPr lang="en-US" dirty="0" smtClean="0"/>
              <a:t>E - To build columns, ropes and pulleys were used to hoist blocks of stone into position. Metal rods joined each block to the one above and below.</a:t>
            </a:r>
          </a:p>
          <a:p>
            <a:r>
              <a:rPr lang="en-US" dirty="0" smtClean="0"/>
              <a:t>F - The mass of men provided an audience for philosophers such as Socrates. Works by philosophers such as Plato (Socrates' star pupil) and Aristotle (a follower of Plato) have been translated into English.</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a:xfrm>
            <a:off x="457200" y="1600200"/>
            <a:ext cx="8484320" cy="4525963"/>
          </a:xfrm>
        </p:spPr>
        <p:txBody>
          <a:bodyPr>
            <a:normAutofit/>
          </a:bodyPr>
          <a:lstStyle/>
          <a:p>
            <a:r>
              <a:rPr lang="en-US" dirty="0" smtClean="0"/>
              <a:t>15. Agora – large open space in the centre of a Greek city that served as a public meeting area and marketplace</a:t>
            </a:r>
          </a:p>
          <a:p>
            <a:r>
              <a:rPr lang="en-US" dirty="0" smtClean="0"/>
              <a:t>16. Amphora – Large clay vase used to store and carry liquids such as water, wine and olive oil</a:t>
            </a:r>
          </a:p>
          <a:p>
            <a:r>
              <a:rPr lang="en-US" dirty="0" smtClean="0"/>
              <a:t>17. Parthenon – Athenian temple dedicated to the goddess Athena</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5696830" cy="1336956"/>
          </a:xfrm>
        </p:spPr>
        <p:txBody>
          <a:bodyPr/>
          <a:lstStyle/>
          <a:p>
            <a:r>
              <a:rPr lang="en-US" dirty="0" smtClean="0"/>
              <a:t>Videos</a:t>
            </a:r>
            <a:endParaRPr lang="en-US" dirty="0"/>
          </a:p>
        </p:txBody>
      </p:sp>
      <p:sp>
        <p:nvSpPr>
          <p:cNvPr id="3" name="Content Placeholder 2"/>
          <p:cNvSpPr>
            <a:spLocks noGrp="1"/>
          </p:cNvSpPr>
          <p:nvPr>
            <p:ph idx="1"/>
          </p:nvPr>
        </p:nvSpPr>
        <p:spPr>
          <a:xfrm>
            <a:off x="549275" y="1600201"/>
            <a:ext cx="4038113" cy="4343400"/>
          </a:xfrm>
        </p:spPr>
        <p:txBody>
          <a:bodyPr/>
          <a:lstStyle/>
          <a:p>
            <a:pPr>
              <a:buNone/>
            </a:pPr>
            <a:endParaRPr lang="en-US" dirty="0" smtClean="0"/>
          </a:p>
          <a:p>
            <a:pPr>
              <a:buNone/>
            </a:pPr>
            <a:r>
              <a:rPr lang="en-US" dirty="0" smtClean="0">
                <a:hlinkClick r:id="rId2"/>
              </a:rPr>
              <a:t>http://misswilliamsons.weebly.com/ch-6-resources.html</a:t>
            </a:r>
            <a:endParaRPr lang="en-US" dirty="0" smtClean="0"/>
          </a:p>
          <a:p>
            <a:pPr>
              <a:buNone/>
            </a:pPr>
            <a:endParaRPr lang="en-US" dirty="0"/>
          </a:p>
        </p:txBody>
      </p:sp>
      <p:pic>
        <p:nvPicPr>
          <p:cNvPr id="4" name="Picture 3"/>
          <p:cNvPicPr>
            <a:picLocks noChangeAspect="1"/>
          </p:cNvPicPr>
          <p:nvPr/>
        </p:nvPicPr>
        <p:blipFill>
          <a:blip r:embed="rId3"/>
          <a:stretch>
            <a:fillRect/>
          </a:stretch>
        </p:blipFill>
        <p:spPr>
          <a:xfrm>
            <a:off x="4772714" y="319247"/>
            <a:ext cx="4127500" cy="6350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549275" y="1600200"/>
            <a:ext cx="8042276" cy="4736241"/>
          </a:xfrm>
        </p:spPr>
        <p:txBody>
          <a:bodyPr>
            <a:normAutofit lnSpcReduction="10000"/>
          </a:bodyPr>
          <a:lstStyle/>
          <a:p>
            <a:r>
              <a:rPr lang="en-US" dirty="0" smtClean="0"/>
              <a:t>A Man’s world</a:t>
            </a:r>
          </a:p>
          <a:p>
            <a:r>
              <a:rPr lang="en-US" dirty="0" smtClean="0"/>
              <a:t>Education	</a:t>
            </a:r>
          </a:p>
          <a:p>
            <a:r>
              <a:rPr lang="en-US" dirty="0" smtClean="0"/>
              <a:t>Housing</a:t>
            </a:r>
          </a:p>
          <a:p>
            <a:r>
              <a:rPr lang="en-US" dirty="0" smtClean="0"/>
              <a:t>Public life and entertainment</a:t>
            </a:r>
          </a:p>
          <a:p>
            <a:r>
              <a:rPr lang="en-US" dirty="0" smtClean="0"/>
              <a:t>Acropolis, Agora and Attica</a:t>
            </a:r>
          </a:p>
          <a:p>
            <a:r>
              <a:rPr lang="en-US" dirty="0" smtClean="0"/>
              <a:t>Definitions</a:t>
            </a:r>
          </a:p>
          <a:p>
            <a:r>
              <a:rPr lang="en-US" dirty="0" smtClean="0"/>
              <a:t>Video</a:t>
            </a:r>
          </a:p>
          <a:p>
            <a:r>
              <a:rPr lang="en-US" dirty="0" smtClean="0"/>
              <a:t>Activity</a:t>
            </a:r>
            <a:endParaRPr lang="en-US" dirty="0"/>
          </a:p>
        </p:txBody>
      </p:sp>
      <p:pic>
        <p:nvPicPr>
          <p:cNvPr id="5" name="Picture 4"/>
          <p:cNvPicPr>
            <a:picLocks noChangeAspect="1"/>
          </p:cNvPicPr>
          <p:nvPr/>
        </p:nvPicPr>
        <p:blipFill>
          <a:blip r:embed="rId2"/>
          <a:stretch>
            <a:fillRect/>
          </a:stretch>
        </p:blipFill>
        <p:spPr>
          <a:xfrm>
            <a:off x="6012848" y="211068"/>
            <a:ext cx="2970220" cy="633459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Image you are living in Athens. Who are you?</a:t>
            </a:r>
          </a:p>
          <a:p>
            <a:r>
              <a:rPr lang="en-US" dirty="0" smtClean="0"/>
              <a:t>Write a short paragraph or letter about your daily life considering the following things</a:t>
            </a:r>
          </a:p>
          <a:p>
            <a:pPr lvl="1"/>
            <a:r>
              <a:rPr lang="en-US" dirty="0" smtClean="0"/>
              <a:t>Are you male/female?</a:t>
            </a:r>
          </a:p>
          <a:p>
            <a:pPr lvl="1"/>
            <a:r>
              <a:rPr lang="en-US" dirty="0" smtClean="0"/>
              <a:t>Are you/your household wealthy or poor?</a:t>
            </a:r>
          </a:p>
          <a:p>
            <a:pPr lvl="1"/>
            <a:r>
              <a:rPr lang="en-US" dirty="0" smtClean="0"/>
              <a:t>How do you/your family earn money?</a:t>
            </a:r>
          </a:p>
          <a:p>
            <a:pPr lvl="1"/>
            <a:r>
              <a:rPr lang="en-US" dirty="0" smtClean="0"/>
              <a:t>How do you spend your day?</a:t>
            </a:r>
          </a:p>
          <a:p>
            <a:pPr lvl="1"/>
            <a:r>
              <a:rPr lang="en-US" dirty="0" smtClean="0"/>
              <a:t>If you are male, consider what might be debated in the Assembly or if you have served in the army.</a:t>
            </a:r>
          </a:p>
          <a:p>
            <a:pPr lvl="1"/>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Man’s World</a:t>
            </a:r>
            <a:endParaRPr lang="en-US" dirty="0"/>
          </a:p>
        </p:txBody>
      </p:sp>
      <p:sp>
        <p:nvSpPr>
          <p:cNvPr id="3" name="Content Placeholder 2"/>
          <p:cNvSpPr>
            <a:spLocks noGrp="1"/>
          </p:cNvSpPr>
          <p:nvPr>
            <p:ph idx="1"/>
          </p:nvPr>
        </p:nvSpPr>
        <p:spPr/>
        <p:txBody>
          <a:bodyPr>
            <a:normAutofit/>
          </a:bodyPr>
          <a:lstStyle/>
          <a:p>
            <a:r>
              <a:rPr lang="en-US" dirty="0" smtClean="0"/>
              <a:t>Man most important in Athens</a:t>
            </a:r>
          </a:p>
          <a:p>
            <a:r>
              <a:rPr lang="en-US" dirty="0" smtClean="0"/>
              <a:t>Made all decisions</a:t>
            </a:r>
          </a:p>
          <a:p>
            <a:pPr lvl="2"/>
            <a:r>
              <a:rPr lang="en-US" dirty="0" smtClean="0"/>
              <a:t>who and when daughters would marry</a:t>
            </a:r>
          </a:p>
          <a:p>
            <a:pPr lvl="2"/>
            <a:r>
              <a:rPr lang="en-US" dirty="0" smtClean="0"/>
              <a:t>If new babies live or die</a:t>
            </a:r>
          </a:p>
          <a:p>
            <a:r>
              <a:rPr lang="en-US" dirty="0" smtClean="0"/>
              <a:t>Young bride (early teens), husband twice their age</a:t>
            </a:r>
          </a:p>
          <a:p>
            <a:r>
              <a:rPr lang="en-US" dirty="0" smtClean="0"/>
              <a:t>After marriage, a man spent most of his time away from the home.</a:t>
            </a:r>
          </a:p>
          <a:p>
            <a:endParaRPr lang="en-US" dirty="0" smtClean="0"/>
          </a:p>
          <a:p>
            <a:pPr lvl="2">
              <a:buNone/>
            </a:pP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Man’s World</a:t>
            </a:r>
            <a:endParaRPr lang="en-US" dirty="0"/>
          </a:p>
        </p:txBody>
      </p:sp>
      <p:sp>
        <p:nvSpPr>
          <p:cNvPr id="3" name="Content Placeholder 2"/>
          <p:cNvSpPr>
            <a:spLocks noGrp="1"/>
          </p:cNvSpPr>
          <p:nvPr>
            <p:ph idx="1"/>
          </p:nvPr>
        </p:nvSpPr>
        <p:spPr>
          <a:xfrm>
            <a:off x="1119459" y="1796788"/>
            <a:ext cx="6002344" cy="4343400"/>
          </a:xfrm>
        </p:spPr>
        <p:txBody>
          <a:bodyPr>
            <a:normAutofit/>
          </a:bodyPr>
          <a:lstStyle/>
          <a:p>
            <a:r>
              <a:rPr lang="en-US" dirty="0" smtClean="0"/>
              <a:t>Government duties</a:t>
            </a:r>
          </a:p>
          <a:p>
            <a:r>
              <a:rPr lang="en-US" dirty="0" smtClean="0"/>
              <a:t>Run a workshop</a:t>
            </a:r>
          </a:p>
          <a:p>
            <a:r>
              <a:rPr lang="en-US" dirty="0" smtClean="0"/>
              <a:t>Work out at the gym</a:t>
            </a:r>
          </a:p>
          <a:p>
            <a:r>
              <a:rPr lang="en-US" dirty="0" smtClean="0"/>
              <a:t>Meet friends at the </a:t>
            </a:r>
            <a:r>
              <a:rPr lang="en-US" b="1" dirty="0" smtClean="0"/>
              <a:t>agora</a:t>
            </a:r>
            <a:endParaRPr lang="en-US" dirty="0" smtClean="0"/>
          </a:p>
          <a:p>
            <a:r>
              <a:rPr lang="en-US" dirty="0" smtClean="0"/>
              <a:t>Dinner parties</a:t>
            </a:r>
          </a:p>
          <a:p>
            <a:pPr lvl="2">
              <a:buNone/>
            </a:pPr>
            <a:endParaRPr lang="en-US" dirty="0" smtClean="0"/>
          </a:p>
          <a:p>
            <a:pPr>
              <a:buNone/>
            </a:pPr>
            <a:endParaRPr lang="en-US" dirty="0" smtClean="0"/>
          </a:p>
          <a:p>
            <a:endParaRPr lang="en-US" dirty="0"/>
          </a:p>
        </p:txBody>
      </p:sp>
      <p:pic>
        <p:nvPicPr>
          <p:cNvPr id="7" name="Picture 6"/>
          <p:cNvPicPr>
            <a:picLocks noChangeAspect="1"/>
          </p:cNvPicPr>
          <p:nvPr/>
        </p:nvPicPr>
        <p:blipFill>
          <a:blip r:embed="rId2"/>
          <a:stretch>
            <a:fillRect/>
          </a:stretch>
        </p:blipFill>
        <p:spPr>
          <a:xfrm>
            <a:off x="5677407" y="1256922"/>
            <a:ext cx="2888791" cy="52143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World</a:t>
            </a:r>
            <a:endParaRPr lang="en-US" dirty="0"/>
          </a:p>
        </p:txBody>
      </p:sp>
      <p:sp>
        <p:nvSpPr>
          <p:cNvPr id="3" name="Content Placeholder 2"/>
          <p:cNvSpPr>
            <a:spLocks noGrp="1"/>
          </p:cNvSpPr>
          <p:nvPr>
            <p:ph idx="1"/>
          </p:nvPr>
        </p:nvSpPr>
        <p:spPr>
          <a:xfrm>
            <a:off x="2739299" y="1600201"/>
            <a:ext cx="6176303" cy="4567788"/>
          </a:xfrm>
        </p:spPr>
        <p:txBody>
          <a:bodyPr>
            <a:normAutofit/>
          </a:bodyPr>
          <a:lstStyle/>
          <a:p>
            <a:r>
              <a:rPr lang="en-US" dirty="0" smtClean="0"/>
              <a:t>Spent rest of life in home</a:t>
            </a:r>
          </a:p>
          <a:p>
            <a:r>
              <a:rPr lang="en-US" dirty="0" smtClean="0"/>
              <a:t>Produce children (especially sons)</a:t>
            </a:r>
          </a:p>
          <a:p>
            <a:r>
              <a:rPr lang="en-US" dirty="0" smtClean="0"/>
              <a:t>Ran household (with help from salves and older daughters) [Source 2]</a:t>
            </a:r>
          </a:p>
          <a:p>
            <a:r>
              <a:rPr lang="en-US" dirty="0" smtClean="0"/>
              <a:t>Marriage celebrations [Source 1]</a:t>
            </a:r>
          </a:p>
          <a:p>
            <a:pPr lvl="3"/>
            <a:r>
              <a:rPr lang="en-US" dirty="0" smtClean="0"/>
              <a:t>Only party/relaxation</a:t>
            </a:r>
          </a:p>
          <a:p>
            <a:pPr lvl="3"/>
            <a:r>
              <a:rPr lang="en-US" dirty="0" smtClean="0"/>
              <a:t>Celebrate with </a:t>
            </a:r>
            <a:r>
              <a:rPr lang="en-US" dirty="0" err="1" smtClean="0"/>
              <a:t>menfolk</a:t>
            </a:r>
            <a:endParaRPr lang="en-US" dirty="0" smtClean="0"/>
          </a:p>
          <a:p>
            <a:r>
              <a:rPr lang="en-US" dirty="0" smtClean="0"/>
              <a:t>Could attend some religious festivals and rituals</a:t>
            </a:r>
            <a:endParaRPr lang="en-US" dirty="0"/>
          </a:p>
        </p:txBody>
      </p:sp>
      <p:pic>
        <p:nvPicPr>
          <p:cNvPr id="6" name="Picture 5"/>
          <p:cNvPicPr>
            <a:picLocks noChangeAspect="1"/>
          </p:cNvPicPr>
          <p:nvPr/>
        </p:nvPicPr>
        <p:blipFill>
          <a:blip r:embed="rId2"/>
          <a:stretch>
            <a:fillRect/>
          </a:stretch>
        </p:blipFill>
        <p:spPr>
          <a:xfrm>
            <a:off x="0" y="1600201"/>
            <a:ext cx="3269995" cy="46862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1</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49275" y="2596968"/>
            <a:ext cx="8275053" cy="19935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2</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95435" y="2245894"/>
            <a:ext cx="5940650" cy="46121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lstStyle/>
          <a:p>
            <a:pPr lvl="1"/>
            <a:r>
              <a:rPr lang="en-US" dirty="0" smtClean="0"/>
              <a:t>Only boys from age 7</a:t>
            </a:r>
          </a:p>
          <a:p>
            <a:pPr lvl="1"/>
            <a:r>
              <a:rPr lang="en-US" dirty="0" smtClean="0"/>
              <a:t>Reading and writing important skills</a:t>
            </a:r>
          </a:p>
          <a:p>
            <a:pPr lvl="1"/>
            <a:r>
              <a:rPr lang="en-US" dirty="0" smtClean="0"/>
              <a:t>Poetry</a:t>
            </a:r>
          </a:p>
          <a:p>
            <a:pPr lvl="1"/>
            <a:r>
              <a:rPr lang="en-US" dirty="0" smtClean="0"/>
              <a:t>Math</a:t>
            </a:r>
          </a:p>
          <a:p>
            <a:pPr lvl="1"/>
            <a:r>
              <a:rPr lang="en-US" dirty="0" smtClean="0"/>
              <a:t>Music</a:t>
            </a:r>
          </a:p>
          <a:p>
            <a:pPr lvl="1"/>
            <a:r>
              <a:rPr lang="en-US" dirty="0" smtClean="0"/>
              <a:t>Sport</a:t>
            </a:r>
          </a:p>
          <a:p>
            <a:pPr lvl="1"/>
            <a:endParaRPr lang="en-US" dirty="0" smtClean="0"/>
          </a:p>
        </p:txBody>
      </p:sp>
      <p:pic>
        <p:nvPicPr>
          <p:cNvPr id="5" name="Picture 4" descr="greece_alphabet.gif"/>
          <p:cNvPicPr>
            <a:picLocks noChangeAspect="1"/>
          </p:cNvPicPr>
          <p:nvPr/>
        </p:nvPicPr>
        <p:blipFill>
          <a:blip r:embed="rId2"/>
          <a:stretch>
            <a:fillRect/>
          </a:stretch>
        </p:blipFill>
        <p:spPr>
          <a:xfrm>
            <a:off x="2918456" y="2578634"/>
            <a:ext cx="4864962" cy="42793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a:t>
            </a:r>
            <a:endParaRPr lang="en-US" dirty="0"/>
          </a:p>
        </p:txBody>
      </p:sp>
      <p:sp>
        <p:nvSpPr>
          <p:cNvPr id="3" name="Content Placeholder 2"/>
          <p:cNvSpPr>
            <a:spLocks noGrp="1"/>
          </p:cNvSpPr>
          <p:nvPr>
            <p:ph idx="1"/>
          </p:nvPr>
        </p:nvSpPr>
        <p:spPr>
          <a:xfrm>
            <a:off x="549275" y="1600201"/>
            <a:ext cx="8042276" cy="4343400"/>
          </a:xfrm>
        </p:spPr>
        <p:txBody>
          <a:bodyPr>
            <a:normAutofit fontScale="92500" lnSpcReduction="20000"/>
          </a:bodyPr>
          <a:lstStyle/>
          <a:p>
            <a:r>
              <a:rPr lang="en-US" dirty="0" smtClean="0"/>
              <a:t>Not much difference between rich and poor</a:t>
            </a:r>
          </a:p>
          <a:p>
            <a:pPr lvl="2"/>
            <a:r>
              <a:rPr lang="en-US" dirty="0" smtClean="0"/>
              <a:t>Rich used money for sporting and religious events</a:t>
            </a:r>
          </a:p>
          <a:p>
            <a:pPr lvl="4"/>
            <a:r>
              <a:rPr lang="en-US" dirty="0" smtClean="0"/>
              <a:t>Central Courtyard</a:t>
            </a:r>
          </a:p>
          <a:p>
            <a:pPr lvl="4"/>
            <a:r>
              <a:rPr lang="en-US" dirty="0" smtClean="0"/>
              <a:t>Bathroom</a:t>
            </a:r>
          </a:p>
          <a:p>
            <a:pPr lvl="4"/>
            <a:r>
              <a:rPr lang="en-US" dirty="0" smtClean="0"/>
              <a:t>Stone floor instead of earth</a:t>
            </a:r>
          </a:p>
          <a:p>
            <a:r>
              <a:rPr lang="en-US" dirty="0" smtClean="0"/>
              <a:t>Sun-dried bricks</a:t>
            </a:r>
          </a:p>
          <a:p>
            <a:r>
              <a:rPr lang="en-US" dirty="0" smtClean="0"/>
              <a:t>Rooms faced inwards</a:t>
            </a:r>
          </a:p>
          <a:p>
            <a:r>
              <a:rPr lang="en-US" dirty="0" smtClean="0"/>
              <a:t>Sparse furniture</a:t>
            </a:r>
          </a:p>
          <a:p>
            <a:r>
              <a:rPr lang="en-US" dirty="0" smtClean="0"/>
              <a:t>Men and women lived  </a:t>
            </a:r>
          </a:p>
          <a:p>
            <a:pPr>
              <a:buNone/>
            </a:pPr>
            <a:r>
              <a:rPr lang="en-US" dirty="0" smtClean="0"/>
              <a:t>	separately</a:t>
            </a:r>
          </a:p>
          <a:p>
            <a:pPr>
              <a:buNone/>
            </a:pPr>
            <a:endParaRPr lang="en-US" dirty="0" smtClean="0"/>
          </a:p>
        </p:txBody>
      </p:sp>
      <p:pic>
        <p:nvPicPr>
          <p:cNvPr id="5" name="Picture 4"/>
          <p:cNvPicPr>
            <a:picLocks noChangeAspect="1"/>
          </p:cNvPicPr>
          <p:nvPr/>
        </p:nvPicPr>
        <p:blipFill>
          <a:blip r:embed="rId2"/>
          <a:stretch>
            <a:fillRect/>
          </a:stretch>
        </p:blipFill>
        <p:spPr>
          <a:xfrm>
            <a:off x="4021316" y="3576397"/>
            <a:ext cx="4868724" cy="270125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161</TotalTime>
  <Words>751</Words>
  <Application>Microsoft Office PowerPoint</Application>
  <PresentationFormat>On-screen Show (4:3)</PresentationFormat>
  <Paragraphs>121</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News Gothic MT</vt:lpstr>
      <vt:lpstr>Wingdings 2</vt:lpstr>
      <vt:lpstr>Breeze</vt:lpstr>
      <vt:lpstr>6.6 Athens – wonder of the ancient world</vt:lpstr>
      <vt:lpstr>Outline</vt:lpstr>
      <vt:lpstr>Man’s World</vt:lpstr>
      <vt:lpstr>Man’s World</vt:lpstr>
      <vt:lpstr>Women’s World</vt:lpstr>
      <vt:lpstr>Source 1</vt:lpstr>
      <vt:lpstr>Source 2</vt:lpstr>
      <vt:lpstr>Education</vt:lpstr>
      <vt:lpstr>Housing</vt:lpstr>
      <vt:lpstr>Public Life</vt:lpstr>
      <vt:lpstr>Golden Age</vt:lpstr>
      <vt:lpstr>The Acropolis</vt:lpstr>
      <vt:lpstr>Agora</vt:lpstr>
      <vt:lpstr>Attica</vt:lpstr>
      <vt:lpstr>Farming</vt:lpstr>
      <vt:lpstr>Source 5</vt:lpstr>
      <vt:lpstr>Source 5 Cont</vt:lpstr>
      <vt:lpstr>Definitions</vt:lpstr>
      <vt:lpstr>Videos</vt:lpstr>
      <vt:lpstr>Activity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6.3 The Rise of Greek city-states</dc:title>
  <dc:creator>Juliet Williamson</dc:creator>
  <cp:lastModifiedBy>Williamson, Juliet</cp:lastModifiedBy>
  <cp:revision>3</cp:revision>
  <dcterms:created xsi:type="dcterms:W3CDTF">2014-06-17T14:39:58Z</dcterms:created>
  <dcterms:modified xsi:type="dcterms:W3CDTF">2014-06-18T00:08:18Z</dcterms:modified>
</cp:coreProperties>
</file>